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9"/>
    <p:sldId id="257" r:id="rId30"/>
    <p:sldId id="258" r:id="rId31"/>
    <p:sldId id="259" r:id="rId32"/>
    <p:sldId id="260" r:id="rId33"/>
    <p:sldId id="261" r:id="rId34"/>
    <p:sldId id="262" r:id="rId35"/>
    <p:sldId id="263" r:id="rId36"/>
    <p:sldId id="264" r:id="rId37"/>
    <p:sldId id="265" r:id="rId38"/>
    <p:sldId id="266" r:id="rId39"/>
    <p:sldId id="267" r:id="rId40"/>
    <p:sldId id="268" r:id="rId41"/>
    <p:sldId id="269" r:id="rId42"/>
    <p:sldId id="270" r:id="rId43"/>
    <p:sldId id="271" r:id="rId44"/>
    <p:sldId id="272" r:id="rId45"/>
    <p:sldId id="273" r:id="rId46"/>
    <p:sldId id="274" r:id="rId47"/>
    <p:sldId id="275" r:id="rId48"/>
    <p:sldId id="276" r:id="rId4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TT Rounds Condensed" charset="1" panose="02000506030000020003"/>
      <p:regular r:id="rId11"/>
    </p:embeddedFont>
    <p:embeddedFont>
      <p:font typeface="TT Rounds Condensed Bold" charset="1" panose="02000806030000020003"/>
      <p:regular r:id="rId12"/>
    </p:embeddedFont>
    <p:embeddedFont>
      <p:font typeface="TT Rounds Condensed Italics" charset="1" panose="02000506030000090003"/>
      <p:regular r:id="rId13"/>
    </p:embeddedFont>
    <p:embeddedFont>
      <p:font typeface="TT Rounds Condensed Bold Italics" charset="1" panose="02000806030000090003"/>
      <p:regular r:id="rId14"/>
    </p:embeddedFont>
    <p:embeddedFont>
      <p:font typeface="TT Rounds Condensed Thin" charset="1" panose="02000503020000020003"/>
      <p:regular r:id="rId15"/>
    </p:embeddedFont>
    <p:embeddedFont>
      <p:font typeface="TT Rounds Condensed Thin Italics" charset="1" panose="02000503020000090003"/>
      <p:regular r:id="rId16"/>
    </p:embeddedFont>
    <p:embeddedFont>
      <p:font typeface="TT Rounds Condensed Heavy" charset="1" panose="02000506030000020003"/>
      <p:regular r:id="rId17"/>
    </p:embeddedFont>
    <p:embeddedFont>
      <p:font typeface="TT Rounds Condensed Heavy Italics" charset="1" panose="02000506000000090003"/>
      <p:regular r:id="rId18"/>
    </p:embeddedFont>
    <p:embeddedFont>
      <p:font typeface="Canva Sans" charset="1" panose="020B0503030501040103"/>
      <p:regular r:id="rId19"/>
    </p:embeddedFont>
    <p:embeddedFont>
      <p:font typeface="Canva Sans Bold" charset="1" panose="020B0803030501040103"/>
      <p:regular r:id="rId20"/>
    </p:embeddedFont>
    <p:embeddedFont>
      <p:font typeface="Canva Sans Italics" charset="1" panose="020B0503030501040103"/>
      <p:regular r:id="rId21"/>
    </p:embeddedFont>
    <p:embeddedFont>
      <p:font typeface="Canva Sans Bold Italics" charset="1" panose="020B0803030501040103"/>
      <p:regular r:id="rId22"/>
    </p:embeddedFont>
    <p:embeddedFont>
      <p:font typeface="Canva Sans Medium" charset="1" panose="020B0603030501040103"/>
      <p:regular r:id="rId23"/>
    </p:embeddedFont>
    <p:embeddedFont>
      <p:font typeface="Canva Sans Medium Italics" charset="1" panose="020B0603030501040103"/>
      <p:regular r:id="rId24"/>
    </p:embeddedFont>
    <p:embeddedFont>
      <p:font typeface="DejaVu Sans Bold" charset="1" panose="020B0803030604020204"/>
      <p:regular r:id="rId25"/>
    </p:embeddedFont>
    <p:embeddedFont>
      <p:font typeface="DejaVu Sans Bold Italics" charset="1" panose="020B08030303040B0204"/>
      <p:regular r:id="rId26"/>
    </p:embeddedFont>
    <p:embeddedFont>
      <p:font typeface="DejaVu Sans Extra-Light" charset="1" panose="020B0203030804020204"/>
      <p:regular r:id="rId27"/>
    </p:embeddedFont>
    <p:embeddedFont>
      <p:font typeface="DejaVu Sans Light" charset="1" panose="020B06030308040202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slides/slide1.xml" Type="http://schemas.openxmlformats.org/officeDocument/2006/relationships/slide"/><Relationship Id="rId3" Target="viewProps.xml" Type="http://schemas.openxmlformats.org/officeDocument/2006/relationships/viewProps"/><Relationship Id="rId30" Target="slides/slide2.xml" Type="http://schemas.openxmlformats.org/officeDocument/2006/relationships/slide"/><Relationship Id="rId31" Target="slides/slide3.xml" Type="http://schemas.openxmlformats.org/officeDocument/2006/relationships/slide"/><Relationship Id="rId32" Target="slides/slide4.xml" Type="http://schemas.openxmlformats.org/officeDocument/2006/relationships/slide"/><Relationship Id="rId33" Target="slides/slide5.xml" Type="http://schemas.openxmlformats.org/officeDocument/2006/relationships/slide"/><Relationship Id="rId34" Target="slides/slide6.xml" Type="http://schemas.openxmlformats.org/officeDocument/2006/relationships/slide"/><Relationship Id="rId35" Target="slides/slide7.xml" Type="http://schemas.openxmlformats.org/officeDocument/2006/relationships/slide"/><Relationship Id="rId36" Target="slides/slide8.xml" Type="http://schemas.openxmlformats.org/officeDocument/2006/relationships/slide"/><Relationship Id="rId37" Target="slides/slide9.xml" Type="http://schemas.openxmlformats.org/officeDocument/2006/relationships/slide"/><Relationship Id="rId38" Target="slides/slide10.xml" Type="http://schemas.openxmlformats.org/officeDocument/2006/relationships/slide"/><Relationship Id="rId39" Target="slides/slide11.xml" Type="http://schemas.openxmlformats.org/officeDocument/2006/relationships/slide"/><Relationship Id="rId4" Target="theme/theme1.xml" Type="http://schemas.openxmlformats.org/officeDocument/2006/relationships/theme"/><Relationship Id="rId40" Target="slides/slide12.xml" Type="http://schemas.openxmlformats.org/officeDocument/2006/relationships/slide"/><Relationship Id="rId41" Target="slides/slide13.xml" Type="http://schemas.openxmlformats.org/officeDocument/2006/relationships/slide"/><Relationship Id="rId42" Target="slides/slide14.xml" Type="http://schemas.openxmlformats.org/officeDocument/2006/relationships/slide"/><Relationship Id="rId43" Target="slides/slide15.xml" Type="http://schemas.openxmlformats.org/officeDocument/2006/relationships/slide"/><Relationship Id="rId44" Target="slides/slide16.xml" Type="http://schemas.openxmlformats.org/officeDocument/2006/relationships/slide"/><Relationship Id="rId45" Target="slides/slide17.xml" Type="http://schemas.openxmlformats.org/officeDocument/2006/relationships/slide"/><Relationship Id="rId46" Target="slides/slide18.xml" Type="http://schemas.openxmlformats.org/officeDocument/2006/relationships/slide"/><Relationship Id="rId47" Target="slides/slide19.xml" Type="http://schemas.openxmlformats.org/officeDocument/2006/relationships/slide"/><Relationship Id="rId48" Target="slides/slide20.xml" Type="http://schemas.openxmlformats.org/officeDocument/2006/relationships/slide"/><Relationship Id="rId49" Target="slides/slide2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https://github.com/Deekshith-DL/ML-Early-LifeStyle-Diseases-Prediction-Web-App" TargetMode="External" Type="http://schemas.openxmlformats.org/officeDocument/2006/relationships/hyperlink"/><Relationship Id="rId4" Target="https://ijrpr.com/uploads/V4ISSUE12/IJRPR20697.pdf" TargetMode="External" Type="http://schemas.openxmlformats.org/officeDocument/2006/relationships/hyperlink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svg" Type="http://schemas.openxmlformats.org/officeDocument/2006/relationships/image"/><Relationship Id="rId11" Target="../media/image11.png" Type="http://schemas.openxmlformats.org/officeDocument/2006/relationships/image"/><Relationship Id="rId12" Target="../media/image12.png" Type="http://schemas.openxmlformats.org/officeDocument/2006/relationships/image"/><Relationship Id="rId13" Target="../media/image13.png" Type="http://schemas.openxmlformats.org/officeDocument/2006/relationships/image"/><Relationship Id="rId14" Target="../media/image14.png" Type="http://schemas.openxmlformats.org/officeDocument/2006/relationships/image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80696" y="2418960"/>
            <a:ext cx="15361920" cy="1339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4"/>
              </a:lnSpc>
            </a:pPr>
            <a:r>
              <a:rPr lang="en-US" sz="4800" spc="7">
                <a:solidFill>
                  <a:srgbClr val="000000"/>
                </a:solidFill>
                <a:latin typeface="DejaVu Sans Bold"/>
              </a:rPr>
              <a:t>EARLY PREDICTION OF LIFESTYLE DISEASES USING MACHINE LEARNING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77144" y="4176279"/>
            <a:ext cx="5773011" cy="978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8"/>
              </a:lnSpc>
            </a:pPr>
            <a:r>
              <a:rPr lang="en-US" sz="3600" spc="33">
                <a:solidFill>
                  <a:srgbClr val="000000"/>
                </a:solidFill>
                <a:latin typeface="TT Rounds Condensed Bold"/>
              </a:rPr>
              <a:t>Batch Number: CSD-26</a:t>
            </a:r>
          </a:p>
          <a:p>
            <a:pPr algn="l">
              <a:lnSpc>
                <a:spcPts val="3888"/>
              </a:lnSpc>
            </a:pPr>
          </a:p>
        </p:txBody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946356" y="4911211"/>
          <a:ext cx="8115300" cy="3290888"/>
        </p:xfrm>
        <a:graphic>
          <a:graphicData uri="http://schemas.openxmlformats.org/drawingml/2006/table">
            <a:tbl>
              <a:tblPr/>
              <a:tblGrid>
                <a:gridCol w="3122614"/>
                <a:gridCol w="4992686"/>
              </a:tblGrid>
              <a:tr h="9157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320"/>
                        </a:lnSpc>
                        <a:defRPr/>
                      </a:pPr>
                      <a:r>
                        <a:rPr lang="en-US" sz="3600" spc="33">
                          <a:solidFill>
                            <a:srgbClr val="000000"/>
                          </a:solidFill>
                          <a:latin typeface="TT Rounds Condensed Bold"/>
                        </a:rPr>
                        <a:t>Roll Number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320"/>
                        </a:lnSpc>
                        <a:defRPr/>
                      </a:pPr>
                      <a:r>
                        <a:rPr lang="en-US" sz="3600" spc="33">
                          <a:solidFill>
                            <a:srgbClr val="000000"/>
                          </a:solidFill>
                          <a:latin typeface="TT Rounds Condensed Bold"/>
                        </a:rPr>
                        <a:t>Student Name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17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League Spartan"/>
                        </a:rPr>
                        <a:t>20201CSD0153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DejaVu Sans Bold"/>
                        </a:rPr>
                        <a:t>DEEKSHITH D L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17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League Spartan"/>
                        </a:rPr>
                        <a:t>20201CSD0182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DejaVu Sans Bold"/>
                        </a:rPr>
                        <a:t>MITHUN R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17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League Spartan"/>
                        </a:rPr>
                        <a:t>20201CSD0187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DejaVu Sans Bold"/>
                        </a:rPr>
                        <a:t>MADHUSHREE A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9773632" y="4947405"/>
            <a:ext cx="8088558" cy="3133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spc="4">
                <a:solidFill>
                  <a:srgbClr val="000000"/>
                </a:solidFill>
                <a:latin typeface="DejaVu Sans Bold"/>
              </a:rPr>
              <a:t>Under the Supervision of,</a:t>
            </a:r>
          </a:p>
          <a:p>
            <a:pPr algn="ctr">
              <a:lnSpc>
                <a:spcPts val="3060"/>
              </a:lnSpc>
            </a:pPr>
          </a:p>
          <a:p>
            <a:pPr algn="l">
              <a:lnSpc>
                <a:spcPts val="3060"/>
              </a:lnSpc>
            </a:pPr>
            <a:r>
              <a:rPr lang="en-US" sz="2550" spc="4">
                <a:solidFill>
                  <a:srgbClr val="000000"/>
                </a:solidFill>
                <a:latin typeface="DejaVu Sans Bold"/>
              </a:rPr>
              <a:t>Mr. LAKSHMISHA S K </a:t>
            </a:r>
          </a:p>
          <a:p>
            <a:pPr algn="l">
              <a:lnSpc>
                <a:spcPts val="3060"/>
              </a:lnSpc>
            </a:pPr>
            <a:r>
              <a:rPr lang="en-US" sz="2550" spc="4">
                <a:solidFill>
                  <a:srgbClr val="000000"/>
                </a:solidFill>
                <a:latin typeface="DejaVu Sans Bold"/>
              </a:rPr>
              <a:t> Assistant Professor</a:t>
            </a:r>
          </a:p>
          <a:p>
            <a:pPr algn="l">
              <a:lnSpc>
                <a:spcPts val="3060"/>
              </a:lnSpc>
            </a:pPr>
            <a:r>
              <a:rPr lang="en-US" sz="2550" spc="4">
                <a:solidFill>
                  <a:srgbClr val="000000"/>
                </a:solidFill>
                <a:latin typeface="DejaVu Sans Bold"/>
              </a:rPr>
              <a:t>School of Computer Science Engineering &amp; Information Science</a:t>
            </a:r>
          </a:p>
          <a:p>
            <a:pPr algn="l">
              <a:lnSpc>
                <a:spcPts val="3060"/>
              </a:lnSpc>
            </a:pPr>
            <a:r>
              <a:rPr lang="en-US" sz="2550" spc="4">
                <a:solidFill>
                  <a:srgbClr val="000000"/>
                </a:solidFill>
                <a:latin typeface="DejaVu Sans Bold"/>
              </a:rPr>
              <a:t>Presidency University</a:t>
            </a:r>
          </a:p>
          <a:p>
            <a:pPr algn="l">
              <a:lnSpc>
                <a:spcPts val="306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277144" y="527802"/>
            <a:ext cx="15868539" cy="1473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 spc="6">
                <a:solidFill>
                  <a:srgbClr val="000000"/>
                </a:solidFill>
                <a:latin typeface="DejaVu Sans Bold"/>
              </a:rPr>
              <a:t>PIP104 PROFESSIONAL PRACTICE-II</a:t>
            </a:r>
          </a:p>
          <a:p>
            <a:pPr algn="ctr">
              <a:lnSpc>
                <a:spcPts val="5040"/>
              </a:lnSpc>
            </a:pPr>
            <a:r>
              <a:rPr lang="en-US" sz="4200" spc="6">
                <a:solidFill>
                  <a:srgbClr val="000000"/>
                </a:solidFill>
                <a:latin typeface="DejaVu Sans Bold"/>
              </a:rPr>
              <a:t>VIVA-VOCE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8913" y="413474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Outcomes / Results Obtained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1093" y="1395697"/>
            <a:ext cx="17228745" cy="7428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248" indent="-388624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anva Sans Bold"/>
              </a:rPr>
              <a:t>The model demonstrated accurate predictions on the test dataset, achieving a high level of precision across multiple diseases. The web application successfully integrates with the trained model, providing users with instant predictions based on their input.</a:t>
            </a:r>
          </a:p>
          <a:p>
            <a:pPr algn="just">
              <a:lnSpc>
                <a:spcPts val="5040"/>
              </a:lnSpc>
            </a:pPr>
          </a:p>
          <a:p>
            <a:pPr algn="just" marL="777248" indent="-388624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anva Sans Bold"/>
              </a:rPr>
              <a:t>The machine learning model exhibited commendable performance during evaluation, showcasing its efficacy in predicting diseases accurately. The web application successfully facilitated user interactions, capturing health-related details and delivering predictions in a user-friendly manner.</a:t>
            </a:r>
          </a:p>
          <a:p>
            <a:pPr algn="just" marL="777248" indent="-388624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Canva Sans Bold"/>
              </a:rPr>
              <a:t> Accuracy of 98.44%</a:t>
            </a:r>
          </a:p>
          <a:p>
            <a:pPr algn="just">
              <a:lnSpc>
                <a:spcPts val="336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54792" y="1028700"/>
            <a:ext cx="10040584" cy="7785314"/>
          </a:xfrm>
          <a:custGeom>
            <a:avLst/>
            <a:gdLst/>
            <a:ahLst/>
            <a:cxnLst/>
            <a:rect r="r" b="b" t="t" l="l"/>
            <a:pathLst>
              <a:path h="7785314" w="10040584">
                <a:moveTo>
                  <a:pt x="0" y="0"/>
                </a:moveTo>
                <a:lnTo>
                  <a:pt x="10040584" y="0"/>
                </a:lnTo>
                <a:lnTo>
                  <a:pt x="10040584" y="7785314"/>
                </a:lnTo>
                <a:lnTo>
                  <a:pt x="0" y="7785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73684" y="592646"/>
            <a:ext cx="15590520" cy="938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Outcomes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7534" y="1304763"/>
            <a:ext cx="8746466" cy="4925765"/>
          </a:xfrm>
          <a:custGeom>
            <a:avLst/>
            <a:gdLst/>
            <a:ahLst/>
            <a:cxnLst/>
            <a:rect r="r" b="b" t="t" l="l"/>
            <a:pathLst>
              <a:path h="4925765" w="8746466">
                <a:moveTo>
                  <a:pt x="0" y="0"/>
                </a:moveTo>
                <a:lnTo>
                  <a:pt x="8746466" y="0"/>
                </a:lnTo>
                <a:lnTo>
                  <a:pt x="8746466" y="4925765"/>
                </a:lnTo>
                <a:lnTo>
                  <a:pt x="0" y="49257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362662" y="3927575"/>
            <a:ext cx="8517908" cy="4797048"/>
          </a:xfrm>
          <a:custGeom>
            <a:avLst/>
            <a:gdLst/>
            <a:ahLst/>
            <a:cxnLst/>
            <a:rect r="r" b="b" t="t" l="l"/>
            <a:pathLst>
              <a:path h="4797048" w="8517908">
                <a:moveTo>
                  <a:pt x="0" y="0"/>
                </a:moveTo>
                <a:lnTo>
                  <a:pt x="8517908" y="0"/>
                </a:lnTo>
                <a:lnTo>
                  <a:pt x="8517908" y="4797048"/>
                </a:lnTo>
                <a:lnTo>
                  <a:pt x="0" y="47970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7534" y="365979"/>
            <a:ext cx="15590520" cy="938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Outcomes: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7534" y="1304763"/>
            <a:ext cx="7795260" cy="4463012"/>
          </a:xfrm>
          <a:custGeom>
            <a:avLst/>
            <a:gdLst/>
            <a:ahLst/>
            <a:cxnLst/>
            <a:rect r="r" b="b" t="t" l="l"/>
            <a:pathLst>
              <a:path h="4463012" w="7795260">
                <a:moveTo>
                  <a:pt x="0" y="0"/>
                </a:moveTo>
                <a:lnTo>
                  <a:pt x="7795260" y="0"/>
                </a:lnTo>
                <a:lnTo>
                  <a:pt x="7795260" y="4463011"/>
                </a:lnTo>
                <a:lnTo>
                  <a:pt x="0" y="44630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496448" y="3468256"/>
            <a:ext cx="9081649" cy="5054440"/>
          </a:xfrm>
          <a:custGeom>
            <a:avLst/>
            <a:gdLst/>
            <a:ahLst/>
            <a:cxnLst/>
            <a:rect r="r" b="b" t="t" l="l"/>
            <a:pathLst>
              <a:path h="5054440" w="9081649">
                <a:moveTo>
                  <a:pt x="0" y="0"/>
                </a:moveTo>
                <a:lnTo>
                  <a:pt x="9081648" y="0"/>
                </a:lnTo>
                <a:lnTo>
                  <a:pt x="9081648" y="5054440"/>
                </a:lnTo>
                <a:lnTo>
                  <a:pt x="0" y="50544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7534" y="365979"/>
            <a:ext cx="15590520" cy="938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Test Cases-1</a:t>
            </a: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: Heart_Diseases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7534" y="1919266"/>
            <a:ext cx="7504079" cy="4226088"/>
          </a:xfrm>
          <a:custGeom>
            <a:avLst/>
            <a:gdLst/>
            <a:ahLst/>
            <a:cxnLst/>
            <a:rect r="r" b="b" t="t" l="l"/>
            <a:pathLst>
              <a:path h="4226088" w="7504079">
                <a:moveTo>
                  <a:pt x="0" y="0"/>
                </a:moveTo>
                <a:lnTo>
                  <a:pt x="7504080" y="0"/>
                </a:lnTo>
                <a:lnTo>
                  <a:pt x="7504080" y="4226087"/>
                </a:lnTo>
                <a:lnTo>
                  <a:pt x="0" y="4226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532779" y="3536737"/>
            <a:ext cx="9264013" cy="5217233"/>
          </a:xfrm>
          <a:custGeom>
            <a:avLst/>
            <a:gdLst/>
            <a:ahLst/>
            <a:cxnLst/>
            <a:rect r="r" b="b" t="t" l="l"/>
            <a:pathLst>
              <a:path h="5217233" w="9264013">
                <a:moveTo>
                  <a:pt x="0" y="0"/>
                </a:moveTo>
                <a:lnTo>
                  <a:pt x="9264014" y="0"/>
                </a:lnTo>
                <a:lnTo>
                  <a:pt x="9264014" y="5217233"/>
                </a:lnTo>
                <a:lnTo>
                  <a:pt x="0" y="52172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7534" y="365979"/>
            <a:ext cx="15590520" cy="938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Test Cases-2</a:t>
            </a: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: Obesity 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7534" y="1689602"/>
            <a:ext cx="7986483" cy="4352365"/>
          </a:xfrm>
          <a:custGeom>
            <a:avLst/>
            <a:gdLst/>
            <a:ahLst/>
            <a:cxnLst/>
            <a:rect r="r" b="b" t="t" l="l"/>
            <a:pathLst>
              <a:path h="4352365" w="7986483">
                <a:moveTo>
                  <a:pt x="0" y="0"/>
                </a:moveTo>
                <a:lnTo>
                  <a:pt x="7986484" y="0"/>
                </a:lnTo>
                <a:lnTo>
                  <a:pt x="7986484" y="4352366"/>
                </a:lnTo>
                <a:lnTo>
                  <a:pt x="0" y="43523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702600" y="3865785"/>
            <a:ext cx="9191006" cy="4897757"/>
          </a:xfrm>
          <a:custGeom>
            <a:avLst/>
            <a:gdLst/>
            <a:ahLst/>
            <a:cxnLst/>
            <a:rect r="r" b="b" t="t" l="l"/>
            <a:pathLst>
              <a:path h="4897757" w="9191006">
                <a:moveTo>
                  <a:pt x="0" y="0"/>
                </a:moveTo>
                <a:lnTo>
                  <a:pt x="9191006" y="0"/>
                </a:lnTo>
                <a:lnTo>
                  <a:pt x="9191006" y="4897758"/>
                </a:lnTo>
                <a:lnTo>
                  <a:pt x="0" y="48977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7534" y="365979"/>
            <a:ext cx="15590520" cy="938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Test Cases-3</a:t>
            </a: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: Healthy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7534" y="1580762"/>
            <a:ext cx="8459376" cy="4241058"/>
          </a:xfrm>
          <a:custGeom>
            <a:avLst/>
            <a:gdLst/>
            <a:ahLst/>
            <a:cxnLst/>
            <a:rect r="r" b="b" t="t" l="l"/>
            <a:pathLst>
              <a:path h="4241058" w="8459376">
                <a:moveTo>
                  <a:pt x="0" y="0"/>
                </a:moveTo>
                <a:lnTo>
                  <a:pt x="8459377" y="0"/>
                </a:lnTo>
                <a:lnTo>
                  <a:pt x="8459377" y="4241058"/>
                </a:lnTo>
                <a:lnTo>
                  <a:pt x="0" y="42410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3774601"/>
            <a:ext cx="8826284" cy="4745314"/>
          </a:xfrm>
          <a:custGeom>
            <a:avLst/>
            <a:gdLst/>
            <a:ahLst/>
            <a:cxnLst/>
            <a:rect r="r" b="b" t="t" l="l"/>
            <a:pathLst>
              <a:path h="4745314" w="8826284">
                <a:moveTo>
                  <a:pt x="0" y="0"/>
                </a:moveTo>
                <a:lnTo>
                  <a:pt x="8826284" y="0"/>
                </a:lnTo>
                <a:lnTo>
                  <a:pt x="8826284" y="4745314"/>
                </a:lnTo>
                <a:lnTo>
                  <a:pt x="0" y="47453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7534" y="365979"/>
            <a:ext cx="15590520" cy="938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Test Cases-4</a:t>
            </a: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: Hypertension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1267" y="204673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8969" y="1474721"/>
            <a:ext cx="17334434" cy="728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90" indent="-345445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This project aims to significantly contribute to preventive healthcare by leveraging machine learning for early prediction of lifestyle diseases. l</a:t>
            </a:r>
          </a:p>
          <a:p>
            <a:pPr algn="just" marL="690890" indent="-345445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Through comprehensive data analysis, the model is expected to provide accurate predictions, allowing for timely interventions and cost-effective healthcare. </a:t>
            </a:r>
          </a:p>
          <a:p>
            <a:pPr algn="just" marL="690890" indent="-345445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 The ML Disease Prediction Web Application provides users with a valuable tool to assess potential health risks based on lifestyle and health-related information. The integration of a powerful machine learning model with an intuitive web interface contributes to a user-friendly and informative health assessment experience.</a:t>
            </a:r>
          </a:p>
          <a:p>
            <a:pPr algn="just" marL="690890" indent="-345445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 In conclusion, the project successfully demonstrates the feasibility of developing a web application for disease prediction using machine learning. The integration of a predictive model into a user-friendly interface opens avenues for preventive healthcare and early intervention.</a:t>
            </a:r>
          </a:p>
          <a:p>
            <a:pPr algn="just">
              <a:lnSpc>
                <a:spcPts val="4480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46923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References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348170"/>
            <a:ext cx="17583403" cy="7608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[1]   A. Parab, P. Gholap and V. Patankar , "DiseaseLens: A Lifestyle related Disease Predictor," 2022 5th </a:t>
            </a:r>
            <a:r>
              <a:rPr lang="en-US" sz="2700">
                <a:solidFill>
                  <a:srgbClr val="000000"/>
                </a:solidFill>
                <a:latin typeface="Canva Sans Bold Italics"/>
              </a:rPr>
              <a:t>International Conference on Advances in Science and Technology (ICAST)</a:t>
            </a:r>
            <a:r>
              <a:rPr lang="en-US" sz="2700">
                <a:solidFill>
                  <a:srgbClr val="000000"/>
                </a:solidFill>
                <a:latin typeface="Canva Sans Bold"/>
              </a:rPr>
              <a:t>.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[2]  Xia Yu and Shuoyu Wang, "A Health Check and Prediction System for Lifestyle-Related Disease Prevention," First </a:t>
            </a:r>
            <a:r>
              <a:rPr lang="en-US" sz="2700">
                <a:solidFill>
                  <a:srgbClr val="000000"/>
                </a:solidFill>
                <a:latin typeface="Canva Sans Bold Italics"/>
              </a:rPr>
              <a:t>International Conference on Innovative Computing, Information and Control - Volume I (ICICIC'06)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[3] M. Govindaraj, V. Asha, B. Saju, M. Sagar and Rahul, "Machine Learning Algorithms for Disease Prediction Analysis," 2023 5th </a:t>
            </a:r>
            <a:r>
              <a:rPr lang="en-US" sz="2700">
                <a:solidFill>
                  <a:srgbClr val="000000"/>
                </a:solidFill>
                <a:latin typeface="Canva Sans Bold Italics"/>
              </a:rPr>
              <a:t>International Conference on Smart Systems and Inventive Technology (ICSSIT)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[4] "Machine Learning for Healthcare: On the Verge of a Major Shift in Healthcare Epidemiology" by Alaa M. Ahmed et al. 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[5] "Machine Learning in Medicine: A Practical Introduction" by Thomas H.McCoy Jr. et al.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[6] "Machine Learning for Predictive Modeling of Health Outcomes" by Rajkomar et al.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[7] PubMed Central (PMC) - Machine Learning and Healthcare Section. · 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[8] Scikit-learn Documentation https://scikit-learn.org/ · 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Flask Documentation https://flask.palletsprojects.com/ </a:t>
            </a:r>
          </a:p>
          <a:p>
            <a:pPr algn="just">
              <a:lnSpc>
                <a:spcPts val="3780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08336" y="1541860"/>
            <a:ext cx="12253067" cy="7197321"/>
          </a:xfrm>
          <a:custGeom>
            <a:avLst/>
            <a:gdLst/>
            <a:ahLst/>
            <a:cxnLst/>
            <a:rect r="r" b="b" t="t" l="l"/>
            <a:pathLst>
              <a:path h="7197321" w="12253067">
                <a:moveTo>
                  <a:pt x="0" y="0"/>
                </a:moveTo>
                <a:lnTo>
                  <a:pt x="12253067" y="0"/>
                </a:lnTo>
                <a:lnTo>
                  <a:pt x="12253067" y="7197321"/>
                </a:lnTo>
                <a:lnTo>
                  <a:pt x="0" y="71973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48740" y="660082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Publication Details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48740" y="660082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98907" y="1946599"/>
            <a:ext cx="17090186" cy="6496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2776" indent="-441388" lvl="1">
              <a:lnSpc>
                <a:spcPts val="5724"/>
              </a:lnSpc>
              <a:buFont typeface="Arial"/>
              <a:buChar char="•"/>
            </a:pPr>
            <a:r>
              <a:rPr lang="en-US" sz="4088">
                <a:solidFill>
                  <a:srgbClr val="000000"/>
                </a:solidFill>
                <a:latin typeface="Canva Sans Bold"/>
              </a:rPr>
              <a:t>The ML Disease Prediction Web Application is a comprehensive solution  designed to leverage machine learning techniques for predicting early lifestyle  health conditions based on user-provided information. </a:t>
            </a:r>
          </a:p>
          <a:p>
            <a:pPr marL="882776" indent="-441388" lvl="1">
              <a:lnSpc>
                <a:spcPts val="5724"/>
              </a:lnSpc>
              <a:buFont typeface="Arial"/>
              <a:buChar char="•"/>
            </a:pPr>
            <a:r>
              <a:rPr lang="en-US" sz="4088">
                <a:solidFill>
                  <a:srgbClr val="000000"/>
                </a:solidFill>
                <a:latin typeface="Canva Sans Bold"/>
              </a:rPr>
              <a:t>The central  component of the project is a user-friendly web application developed  using Flask, allowing users to input their health-related details and receive  real-time predictions about potential diseases.</a:t>
            </a:r>
          </a:p>
          <a:p>
            <a:pPr>
              <a:lnSpc>
                <a:spcPts val="5724"/>
              </a:lnSpc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48740" y="660082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Publication Details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48740" y="1999161"/>
            <a:ext cx="3582033" cy="887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Paper Link: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94859"/>
            <a:ext cx="3898368" cy="887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Github Link: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3677" y="6450098"/>
            <a:ext cx="17724323" cy="537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u="sng">
                <a:solidFill>
                  <a:srgbClr val="4C73E6"/>
                </a:solidFill>
                <a:latin typeface="Canva Sans Bold"/>
                <a:hlinkClick r:id="rId3" tooltip="https://github.com/Deekshith-DL/ML-Early-LifeStyle-Diseases-Prediction-Web-App"/>
              </a:rPr>
              <a:t>https://github.com/Deekshith-DL/ML-Early-LifeStyle-Diseases-Prediction-Web-App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77884" y="3164198"/>
            <a:ext cx="11468886" cy="580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4C73E6"/>
                </a:solidFill>
                <a:latin typeface="Canva Sans Bold"/>
                <a:hlinkClick r:id="rId4" tooltip="https://ijrpr.com/uploads/V4ISSUE12/IJRPR20697.pdf"/>
              </a:rPr>
              <a:t>https://ijrpr.com/uploads/V4ISSUE12/IJRPR20697.pdf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715120" y="3322247"/>
            <a:ext cx="8019425" cy="1159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52"/>
              </a:lnSpc>
            </a:pPr>
            <a:r>
              <a:rPr lang="en-US" sz="14400" spc="134">
                <a:solidFill>
                  <a:srgbClr val="000000"/>
                </a:solidFill>
                <a:latin typeface="TT Rounds Condensed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42208" y="1537806"/>
            <a:ext cx="6739538" cy="5791521"/>
          </a:xfrm>
          <a:custGeom>
            <a:avLst/>
            <a:gdLst/>
            <a:ahLst/>
            <a:cxnLst/>
            <a:rect r="r" b="b" t="t" l="l"/>
            <a:pathLst>
              <a:path h="5791521" w="6739538">
                <a:moveTo>
                  <a:pt x="0" y="0"/>
                </a:moveTo>
                <a:lnTo>
                  <a:pt x="6739537" y="0"/>
                </a:lnTo>
                <a:lnTo>
                  <a:pt x="6739537" y="5791521"/>
                </a:lnTo>
                <a:lnTo>
                  <a:pt x="0" y="57915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960" r="-4" b="-9413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48740" y="660082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Literature Review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7031" y="2023851"/>
            <a:ext cx="16853939" cy="826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78022" indent="-339011" lvl="1">
              <a:lnSpc>
                <a:spcPts val="4396"/>
              </a:lnSpc>
              <a:buFont typeface="Arial"/>
              <a:buChar char="•"/>
            </a:pPr>
            <a:r>
              <a:rPr lang="en-US" sz="3140">
                <a:solidFill>
                  <a:srgbClr val="000000"/>
                </a:solidFill>
                <a:latin typeface="Canva Sans Bold"/>
              </a:rPr>
              <a:t>"Machine Learning for Healthcare: On the Verge of a Major Shift in Healthcare  Epidemiology" by Alaa M. Ahmed et al.</a:t>
            </a:r>
          </a:p>
          <a:p>
            <a:pPr algn="just" marL="678022" indent="-339011" lvl="1">
              <a:lnSpc>
                <a:spcPts val="4396"/>
              </a:lnSpc>
              <a:buFont typeface="Arial"/>
              <a:buChar char="•"/>
            </a:pPr>
            <a:r>
              <a:rPr lang="en-US" sz="3140">
                <a:solidFill>
                  <a:srgbClr val="000000"/>
                </a:solidFill>
                <a:latin typeface="Canva Sans Bold"/>
              </a:rPr>
              <a:t>"Machine Learning in Medicine: A Practical Introduction" by Thomas H. McCoy Jr. et al.  </a:t>
            </a:r>
          </a:p>
          <a:p>
            <a:pPr algn="just" marL="678022" indent="-339011" lvl="1">
              <a:lnSpc>
                <a:spcPts val="4396"/>
              </a:lnSpc>
              <a:buFont typeface="Arial"/>
              <a:buChar char="•"/>
            </a:pPr>
            <a:r>
              <a:rPr lang="en-US" sz="3140">
                <a:solidFill>
                  <a:srgbClr val="000000"/>
                </a:solidFill>
                <a:latin typeface="Canva Sans Bold"/>
              </a:rPr>
              <a:t>"Machine Learning for Predictive Modeling of Health Outcomes" by Rajkomar et al.</a:t>
            </a:r>
          </a:p>
          <a:p>
            <a:pPr algn="just" marL="678022" indent="-339011" lvl="1">
              <a:lnSpc>
                <a:spcPts val="4396"/>
              </a:lnSpc>
              <a:buFont typeface="Arial"/>
              <a:buChar char="•"/>
            </a:pPr>
            <a:r>
              <a:rPr lang="en-US" sz="3140">
                <a:solidFill>
                  <a:srgbClr val="000000"/>
                </a:solidFill>
                <a:latin typeface="Canva Sans Bold"/>
              </a:rPr>
              <a:t>A. Parab, P. Gholap and V. Patankar, "DiseaseLens: A Lifestyle related Disease Predictor," 2022 5th </a:t>
            </a:r>
            <a:r>
              <a:rPr lang="en-US" sz="3140">
                <a:solidFill>
                  <a:srgbClr val="000000"/>
                </a:solidFill>
                <a:latin typeface="Canva Sans Bold Italics"/>
              </a:rPr>
              <a:t>International Conference on Advances in Science and Technology (ICAST).</a:t>
            </a:r>
          </a:p>
          <a:p>
            <a:pPr algn="just" marL="678022" indent="-339011" lvl="1">
              <a:lnSpc>
                <a:spcPts val="4396"/>
              </a:lnSpc>
              <a:buFont typeface="Arial"/>
              <a:buChar char="•"/>
            </a:pPr>
            <a:r>
              <a:rPr lang="en-US" sz="3140">
                <a:solidFill>
                  <a:srgbClr val="000000"/>
                </a:solidFill>
                <a:latin typeface="Canva Sans Bold"/>
              </a:rPr>
              <a:t>Xia Yu and Shuoyu Wang, "A Health Check and Prediction System for Lifestyle-Related Disease Prevention,"</a:t>
            </a:r>
            <a:r>
              <a:rPr lang="en-US" sz="3140">
                <a:solidFill>
                  <a:srgbClr val="000000"/>
                </a:solidFill>
                <a:latin typeface="Canva Sans Bold Italics"/>
              </a:rPr>
              <a:t> First International Conference on Innovative Computing, Information and Control - Volume I (ICICIC'06).</a:t>
            </a:r>
          </a:p>
          <a:p>
            <a:pPr algn="just">
              <a:lnSpc>
                <a:spcPts val="4396"/>
              </a:lnSpc>
            </a:pPr>
          </a:p>
          <a:p>
            <a:pPr algn="just">
              <a:lnSpc>
                <a:spcPts val="4396"/>
              </a:lnSpc>
            </a:pPr>
          </a:p>
          <a:p>
            <a:pPr algn="just">
              <a:lnSpc>
                <a:spcPts val="4396"/>
              </a:lnSpc>
            </a:pPr>
          </a:p>
          <a:p>
            <a:pPr algn="just">
              <a:lnSpc>
                <a:spcPts val="4396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48740" y="660082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Research Gaps Identified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28700" y="2800350"/>
          <a:ext cx="15910560" cy="4686300"/>
        </p:xfrm>
        <a:graphic>
          <a:graphicData uri="http://schemas.openxmlformats.org/drawingml/2006/table">
            <a:tbl>
              <a:tblPr/>
              <a:tblGrid>
                <a:gridCol w="8062285"/>
                <a:gridCol w="7848275"/>
              </a:tblGrid>
              <a:tr h="1171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FFFFFF"/>
                          </a:solidFill>
                          <a:latin typeface="TT Rounds Condensed Bold"/>
                        </a:rPr>
                        <a:t>Advantages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3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FFFFFF"/>
                          </a:solidFill>
                          <a:latin typeface="TT Rounds Condensed Bold"/>
                        </a:rPr>
                        <a:t>Limitations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73E6"/>
                    </a:solidFill>
                  </a:tcPr>
                </a:tc>
              </a:tr>
              <a:tr h="1171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00000"/>
                          </a:solidFill>
                          <a:latin typeface="TT Rounds Condensed Bold"/>
                        </a:rPr>
                        <a:t>Early Prediction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T Rounds Condensed Bold"/>
                        </a:rPr>
                        <a:t>Limited Prediction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171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00000"/>
                          </a:solidFill>
                          <a:latin typeface="TT Rounds Condensed Bold"/>
                        </a:rPr>
                        <a:t>cost Reduction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T Rounds Condensed Bold"/>
                        </a:rPr>
                        <a:t>Dependency on Data Quality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171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000000"/>
                          </a:solidFill>
                          <a:latin typeface="TT Rounds Condensed Bold"/>
                        </a:rPr>
                        <a:t>Improved Patient  Outcome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TT Rounds Condensed Bold"/>
                        </a:rPr>
                        <a:t>Ethical Consideration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711631"/>
            <a:ext cx="8381389" cy="7751801"/>
          </a:xfrm>
          <a:custGeom>
            <a:avLst/>
            <a:gdLst/>
            <a:ahLst/>
            <a:cxnLst/>
            <a:rect r="r" b="b" t="t" l="l"/>
            <a:pathLst>
              <a:path h="7751801" w="8381389">
                <a:moveTo>
                  <a:pt x="0" y="0"/>
                </a:moveTo>
                <a:lnTo>
                  <a:pt x="8381389" y="0"/>
                </a:lnTo>
                <a:lnTo>
                  <a:pt x="8381389" y="7751802"/>
                </a:lnTo>
                <a:lnTo>
                  <a:pt x="0" y="7751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62305" y="413474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Proposed Methodology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2138928"/>
            <a:ext cx="8877911" cy="3594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101090" indent="-550545" lvl="1">
              <a:lnSpc>
                <a:spcPts val="7139"/>
              </a:lnSpc>
              <a:buFont typeface="Arial"/>
              <a:buChar char="•"/>
            </a:pPr>
            <a:r>
              <a:rPr lang="en-US" sz="5100">
                <a:solidFill>
                  <a:srgbClr val="000000"/>
                </a:solidFill>
                <a:latin typeface="Canva Sans Bold"/>
              </a:rPr>
              <a:t>Data Collection</a:t>
            </a:r>
          </a:p>
          <a:p>
            <a:pPr algn="just" marL="1101090" indent="-550545" lvl="1">
              <a:lnSpc>
                <a:spcPts val="7139"/>
              </a:lnSpc>
              <a:buFont typeface="Arial"/>
              <a:buChar char="•"/>
            </a:pPr>
            <a:r>
              <a:rPr lang="en-US" sz="5100">
                <a:solidFill>
                  <a:srgbClr val="000000"/>
                </a:solidFill>
                <a:latin typeface="Canva Sans Bold"/>
              </a:rPr>
              <a:t>Data Preprocessing</a:t>
            </a:r>
          </a:p>
          <a:p>
            <a:pPr algn="just" marL="1101090" indent="-550545" lvl="1">
              <a:lnSpc>
                <a:spcPts val="7139"/>
              </a:lnSpc>
              <a:buFont typeface="Arial"/>
              <a:buChar char="•"/>
            </a:pPr>
            <a:r>
              <a:rPr lang="en-US" sz="5100">
                <a:solidFill>
                  <a:srgbClr val="000000"/>
                </a:solidFill>
                <a:latin typeface="Canva Sans Bold"/>
              </a:rPr>
              <a:t>Machine Learning Model</a:t>
            </a:r>
          </a:p>
          <a:p>
            <a:pPr algn="just" marL="1101090" indent="-550545" lvl="1">
              <a:lnSpc>
                <a:spcPts val="7139"/>
              </a:lnSpc>
              <a:buFont typeface="Arial"/>
              <a:buChar char="•"/>
            </a:pPr>
            <a:r>
              <a:rPr lang="en-US" sz="5100">
                <a:solidFill>
                  <a:srgbClr val="000000"/>
                </a:solidFill>
                <a:latin typeface="Canva Sans Bold"/>
              </a:rPr>
              <a:t>Web Application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34551" y="154180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Objectives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538796" y="1028700"/>
            <a:ext cx="6364849" cy="1911420"/>
          </a:xfrm>
          <a:custGeom>
            <a:avLst/>
            <a:gdLst/>
            <a:ahLst/>
            <a:cxnLst/>
            <a:rect r="r" b="b" t="t" l="l"/>
            <a:pathLst>
              <a:path h="1911420" w="6364849">
                <a:moveTo>
                  <a:pt x="0" y="0"/>
                </a:moveTo>
                <a:lnTo>
                  <a:pt x="6364850" y="0"/>
                </a:lnTo>
                <a:lnTo>
                  <a:pt x="6364850" y="1911420"/>
                </a:lnTo>
                <a:lnTo>
                  <a:pt x="0" y="1911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938353" y="2940120"/>
            <a:ext cx="6411295" cy="1911420"/>
          </a:xfrm>
          <a:custGeom>
            <a:avLst/>
            <a:gdLst/>
            <a:ahLst/>
            <a:cxnLst/>
            <a:rect r="r" b="b" t="t" l="l"/>
            <a:pathLst>
              <a:path h="1911420" w="6411295">
                <a:moveTo>
                  <a:pt x="0" y="0"/>
                </a:moveTo>
                <a:lnTo>
                  <a:pt x="6411294" y="0"/>
                </a:lnTo>
                <a:lnTo>
                  <a:pt x="6411294" y="1911420"/>
                </a:lnTo>
                <a:lnTo>
                  <a:pt x="0" y="19114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762093" y="5143500"/>
            <a:ext cx="5918256" cy="1538961"/>
            <a:chOff x="0" y="0"/>
            <a:chExt cx="7891008" cy="20519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890764" cy="2050923"/>
            </a:xfrm>
            <a:custGeom>
              <a:avLst/>
              <a:gdLst/>
              <a:ahLst/>
              <a:cxnLst/>
              <a:rect r="r" b="b" t="t" l="l"/>
              <a:pathLst>
                <a:path h="2050923" w="7890764">
                  <a:moveTo>
                    <a:pt x="6966331" y="2050923"/>
                  </a:moveTo>
                  <a:lnTo>
                    <a:pt x="50419" y="2050923"/>
                  </a:lnTo>
                  <a:lnTo>
                    <a:pt x="896493" y="1204468"/>
                  </a:lnTo>
                  <a:lnTo>
                    <a:pt x="924560" y="1170178"/>
                  </a:lnTo>
                  <a:lnTo>
                    <a:pt x="944499" y="1132332"/>
                  </a:lnTo>
                  <a:lnTo>
                    <a:pt x="956437" y="1092073"/>
                  </a:lnTo>
                  <a:lnTo>
                    <a:pt x="960374" y="1050417"/>
                  </a:lnTo>
                  <a:lnTo>
                    <a:pt x="956310" y="1008761"/>
                  </a:lnTo>
                  <a:lnTo>
                    <a:pt x="944245" y="968248"/>
                  </a:lnTo>
                  <a:lnTo>
                    <a:pt x="924179" y="930402"/>
                  </a:lnTo>
                  <a:lnTo>
                    <a:pt x="896366" y="896366"/>
                  </a:lnTo>
                  <a:lnTo>
                    <a:pt x="0" y="0"/>
                  </a:lnTo>
                  <a:lnTo>
                    <a:pt x="6917817" y="0"/>
                  </a:lnTo>
                  <a:lnTo>
                    <a:pt x="7890764" y="988441"/>
                  </a:lnTo>
                  <a:lnTo>
                    <a:pt x="7890764" y="1112139"/>
                  </a:lnTo>
                  <a:lnTo>
                    <a:pt x="6966204" y="2050923"/>
                  </a:lnTo>
                  <a:close/>
                </a:path>
              </a:pathLst>
            </a:custGeom>
            <a:solidFill>
              <a:srgbClr val="03213A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5524164" y="6977736"/>
            <a:ext cx="6411295" cy="1911420"/>
          </a:xfrm>
          <a:custGeom>
            <a:avLst/>
            <a:gdLst/>
            <a:ahLst/>
            <a:cxnLst/>
            <a:rect r="r" b="b" t="t" l="l"/>
            <a:pathLst>
              <a:path h="1911420" w="6411295">
                <a:moveTo>
                  <a:pt x="0" y="0"/>
                </a:moveTo>
                <a:lnTo>
                  <a:pt x="6411294" y="0"/>
                </a:lnTo>
                <a:lnTo>
                  <a:pt x="6411294" y="1911420"/>
                </a:lnTo>
                <a:lnTo>
                  <a:pt x="0" y="19114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564202" y="4851540"/>
            <a:ext cx="1165609" cy="1911420"/>
          </a:xfrm>
          <a:custGeom>
            <a:avLst/>
            <a:gdLst/>
            <a:ahLst/>
            <a:cxnLst/>
            <a:rect r="r" b="b" t="t" l="l"/>
            <a:pathLst>
              <a:path h="1911420" w="1165609">
                <a:moveTo>
                  <a:pt x="0" y="0"/>
                </a:moveTo>
                <a:lnTo>
                  <a:pt x="1165609" y="0"/>
                </a:lnTo>
                <a:lnTo>
                  <a:pt x="1165609" y="1911419"/>
                </a:lnTo>
                <a:lnTo>
                  <a:pt x="0" y="191141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675078" y="1515488"/>
            <a:ext cx="937845" cy="937845"/>
          </a:xfrm>
          <a:custGeom>
            <a:avLst/>
            <a:gdLst/>
            <a:ahLst/>
            <a:cxnLst/>
            <a:rect r="r" b="b" t="t" l="l"/>
            <a:pathLst>
              <a:path h="937845" w="937845">
                <a:moveTo>
                  <a:pt x="0" y="0"/>
                </a:moveTo>
                <a:lnTo>
                  <a:pt x="937844" y="0"/>
                </a:lnTo>
                <a:lnTo>
                  <a:pt x="937844" y="937844"/>
                </a:lnTo>
                <a:lnTo>
                  <a:pt x="0" y="93784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25503" y="3400112"/>
            <a:ext cx="991436" cy="991436"/>
          </a:xfrm>
          <a:custGeom>
            <a:avLst/>
            <a:gdLst/>
            <a:ahLst/>
            <a:cxnLst/>
            <a:rect r="r" b="b" t="t" l="l"/>
            <a:pathLst>
              <a:path h="991436" w="991436">
                <a:moveTo>
                  <a:pt x="0" y="0"/>
                </a:moveTo>
                <a:lnTo>
                  <a:pt x="991436" y="0"/>
                </a:lnTo>
                <a:lnTo>
                  <a:pt x="991436" y="991436"/>
                </a:lnTo>
                <a:lnTo>
                  <a:pt x="0" y="99143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675078" y="5452414"/>
            <a:ext cx="924447" cy="924447"/>
          </a:xfrm>
          <a:custGeom>
            <a:avLst/>
            <a:gdLst/>
            <a:ahLst/>
            <a:cxnLst/>
            <a:rect r="r" b="b" t="t" l="l"/>
            <a:pathLst>
              <a:path h="924447" w="924447">
                <a:moveTo>
                  <a:pt x="0" y="0"/>
                </a:moveTo>
                <a:lnTo>
                  <a:pt x="924447" y="0"/>
                </a:lnTo>
                <a:lnTo>
                  <a:pt x="924447" y="924447"/>
                </a:lnTo>
                <a:lnTo>
                  <a:pt x="0" y="92444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225503" y="7464523"/>
            <a:ext cx="937845" cy="937845"/>
          </a:xfrm>
          <a:custGeom>
            <a:avLst/>
            <a:gdLst/>
            <a:ahLst/>
            <a:cxnLst/>
            <a:rect r="r" b="b" t="t" l="l"/>
            <a:pathLst>
              <a:path h="937845" w="937845">
                <a:moveTo>
                  <a:pt x="0" y="0"/>
                </a:moveTo>
                <a:lnTo>
                  <a:pt x="937845" y="0"/>
                </a:lnTo>
                <a:lnTo>
                  <a:pt x="937845" y="937845"/>
                </a:lnTo>
                <a:lnTo>
                  <a:pt x="0" y="937845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914226" y="1277543"/>
            <a:ext cx="2605426" cy="1259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9"/>
              </a:lnSpc>
            </a:pPr>
            <a:r>
              <a:rPr lang="en-US" sz="1828" spc="122">
                <a:solidFill>
                  <a:srgbClr val="FFFFFF"/>
                </a:solidFill>
                <a:latin typeface="DejaVu Sans Light"/>
              </a:rPr>
              <a:t>Develop a machine  learning model for  predicting l i festyle  diseases.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519223" y="3258457"/>
            <a:ext cx="3395003" cy="1374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63"/>
              </a:lnSpc>
            </a:pPr>
            <a:r>
              <a:rPr lang="en-US" sz="1969" spc="143">
                <a:solidFill>
                  <a:srgbClr val="FDFAFA"/>
                </a:solidFill>
                <a:latin typeface="DejaVu Sans"/>
              </a:rPr>
              <a:t>Enhance predictive</a:t>
            </a:r>
          </a:p>
          <a:p>
            <a:pPr algn="r">
              <a:lnSpc>
                <a:spcPts val="2700"/>
              </a:lnSpc>
            </a:pPr>
            <a:r>
              <a:rPr lang="en-US" sz="1969" spc="136">
                <a:solidFill>
                  <a:srgbClr val="FDFAFA"/>
                </a:solidFill>
                <a:latin typeface="DejaVu Sans"/>
              </a:rPr>
              <a:t>accuracy by  incorporating advanced</a:t>
            </a:r>
          </a:p>
          <a:p>
            <a:pPr algn="r">
              <a:lnSpc>
                <a:spcPts val="2363"/>
              </a:lnSpc>
            </a:pPr>
            <a:r>
              <a:rPr lang="en-US" sz="1969" spc="143">
                <a:solidFill>
                  <a:srgbClr val="FDFAFA"/>
                </a:solidFill>
                <a:latin typeface="DejaVu Sans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12922" y="5345838"/>
            <a:ext cx="3604902" cy="1031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3"/>
              </a:lnSpc>
            </a:pPr>
            <a:r>
              <a:rPr lang="en-US" sz="1969" spc="178">
                <a:solidFill>
                  <a:srgbClr val="FFFFFF"/>
                </a:solidFill>
                <a:latin typeface="DejaVu Sans"/>
              </a:rPr>
              <a:t>Address privacy</a:t>
            </a:r>
          </a:p>
          <a:p>
            <a:pPr algn="l">
              <a:lnSpc>
                <a:spcPts val="2700"/>
              </a:lnSpc>
            </a:pPr>
            <a:r>
              <a:rPr lang="en-US" sz="1969" spc="157">
                <a:solidFill>
                  <a:srgbClr val="FFFFFF"/>
                </a:solidFill>
                <a:latin typeface="DejaVu Sans"/>
              </a:rPr>
              <a:t>concerns through secure  data handling practices.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392788" y="7201109"/>
            <a:ext cx="3508438" cy="1388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75"/>
              </a:lnSpc>
            </a:pPr>
            <a:r>
              <a:rPr lang="en-US" sz="2039" spc="200">
                <a:solidFill>
                  <a:srgbClr val="FFFFFF"/>
                </a:solidFill>
                <a:latin typeface="DejaVu Sans"/>
              </a:rPr>
              <a:t>Evaluate the model' s  effectiveness in a real-</a:t>
            </a:r>
          </a:p>
          <a:p>
            <a:pPr algn="r">
              <a:lnSpc>
                <a:spcPts val="2447"/>
              </a:lnSpc>
            </a:pPr>
            <a:r>
              <a:rPr lang="en-US" sz="2039" spc="122">
                <a:solidFill>
                  <a:srgbClr val="FFFFFF"/>
                </a:solidFill>
                <a:latin typeface="DejaVu Sans"/>
              </a:rPr>
              <a:t>world setting.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144237" y="7369273"/>
            <a:ext cx="410820" cy="887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078658" y="5260113"/>
            <a:ext cx="390175" cy="887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530739" y="3404679"/>
            <a:ext cx="368001" cy="887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088653" y="1493259"/>
            <a:ext cx="348012" cy="887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1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441600" y="1330481"/>
            <a:ext cx="6230306" cy="7398236"/>
          </a:xfrm>
          <a:custGeom>
            <a:avLst/>
            <a:gdLst/>
            <a:ahLst/>
            <a:cxnLst/>
            <a:rect r="r" b="b" t="t" l="l"/>
            <a:pathLst>
              <a:path h="7398236" w="6230306">
                <a:moveTo>
                  <a:pt x="0" y="0"/>
                </a:moveTo>
                <a:lnTo>
                  <a:pt x="6230306" y="0"/>
                </a:lnTo>
                <a:lnTo>
                  <a:pt x="6230306" y="7398236"/>
                </a:lnTo>
                <a:lnTo>
                  <a:pt x="0" y="73982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4675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5063" y="448703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System Design &amp; Implementation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82390" y="1330481"/>
            <a:ext cx="3667636" cy="7494912"/>
          </a:xfrm>
          <a:custGeom>
            <a:avLst/>
            <a:gdLst/>
            <a:ahLst/>
            <a:cxnLst/>
            <a:rect r="r" b="b" t="t" l="l"/>
            <a:pathLst>
              <a:path h="7494912" w="3667636">
                <a:moveTo>
                  <a:pt x="0" y="0"/>
                </a:moveTo>
                <a:lnTo>
                  <a:pt x="3667636" y="0"/>
                </a:lnTo>
                <a:lnTo>
                  <a:pt x="3667636" y="7494912"/>
                </a:lnTo>
                <a:lnTo>
                  <a:pt x="0" y="74949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3387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5063" y="448703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System Design &amp; Implementation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5563229" y="-3258045"/>
            <a:ext cx="7161542" cy="16803090"/>
          </a:xfrm>
          <a:custGeom>
            <a:avLst/>
            <a:gdLst/>
            <a:ahLst/>
            <a:cxnLst/>
            <a:rect r="r" b="b" t="t" l="l"/>
            <a:pathLst>
              <a:path h="16803090" w="7161542">
                <a:moveTo>
                  <a:pt x="0" y="0"/>
                </a:moveTo>
                <a:lnTo>
                  <a:pt x="7161542" y="0"/>
                </a:lnTo>
                <a:lnTo>
                  <a:pt x="7161542" y="16803090"/>
                </a:lnTo>
                <a:lnTo>
                  <a:pt x="0" y="168030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427" t="0" r="-29484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49833" y="444886"/>
            <a:ext cx="15590520" cy="183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 spc="-40">
                <a:solidFill>
                  <a:srgbClr val="000000"/>
                </a:solidFill>
                <a:latin typeface="TT Rounds Condensed Bold"/>
              </a:rPr>
              <a:t>Timeline of Project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DAF5am6Gxdg</dc:identifier>
  <dcterms:modified xsi:type="dcterms:W3CDTF">2011-08-01T06:04:30Z</dcterms:modified>
  <cp:revision>1</cp:revision>
  <dc:title>CSD-26_PIP104 UP-II Final Review PPT .pptx</dc:title>
</cp:coreProperties>
</file>

<file path=docProps/thumbnail.jpeg>
</file>